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лавие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7" name="Подзаглавие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30" name="Контейнер за 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9663-DAA1-481C-864C-AE02A56A7404}" type="datetimeFigureOut">
              <a:rPr lang="bg-BG" smtClean="0"/>
              <a:pPr/>
              <a:t>29.4.2014 г.</a:t>
            </a:fld>
            <a:endParaRPr lang="bg-BG"/>
          </a:p>
        </p:txBody>
      </p:sp>
      <p:sp>
        <p:nvSpPr>
          <p:cNvPr id="19" name="Контейнер за долния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7" name="Контейнер за номер н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2C2-78D4-4F8D-8685-C27036FEAF6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9663-DAA1-481C-864C-AE02A56A7404}" type="datetimeFigureOut">
              <a:rPr lang="bg-BG" smtClean="0"/>
              <a:pPr/>
              <a:t>29.4.2014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2C2-78D4-4F8D-8685-C27036FEAF6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9663-DAA1-481C-864C-AE02A56A7404}" type="datetimeFigureOut">
              <a:rPr lang="bg-BG" smtClean="0"/>
              <a:pPr/>
              <a:t>29.4.2014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2C2-78D4-4F8D-8685-C27036FEAF6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9663-DAA1-481C-864C-AE02A56A7404}" type="datetimeFigureOut">
              <a:rPr lang="bg-BG" smtClean="0"/>
              <a:pPr/>
              <a:t>29.4.2014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2C2-78D4-4F8D-8685-C27036FEAF6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9663-DAA1-481C-864C-AE02A56A7404}" type="datetimeFigureOut">
              <a:rPr lang="bg-BG" smtClean="0"/>
              <a:pPr/>
              <a:t>29.4.2014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2C2-78D4-4F8D-8685-C27036FEAF6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9663-DAA1-481C-864C-AE02A56A7404}" type="datetimeFigureOut">
              <a:rPr lang="bg-BG" smtClean="0"/>
              <a:pPr/>
              <a:t>29.4.2014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2C2-78D4-4F8D-8685-C27036FEAF6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9663-DAA1-481C-864C-AE02A56A7404}" type="datetimeFigureOut">
              <a:rPr lang="bg-BG" smtClean="0"/>
              <a:pPr/>
              <a:t>29.4.2014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2C2-78D4-4F8D-8685-C27036FEAF6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9663-DAA1-481C-864C-AE02A56A7404}" type="datetimeFigureOut">
              <a:rPr lang="bg-BG" smtClean="0"/>
              <a:pPr/>
              <a:t>29.4.2014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2C2-78D4-4F8D-8685-C27036FEAF6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9663-DAA1-481C-864C-AE02A56A7404}" type="datetimeFigureOut">
              <a:rPr lang="bg-BG" smtClean="0"/>
              <a:pPr/>
              <a:t>29.4.2014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2C2-78D4-4F8D-8685-C27036FEAF6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9663-DAA1-481C-864C-AE02A56A7404}" type="datetimeFigureOut">
              <a:rPr lang="bg-BG" smtClean="0"/>
              <a:pPr/>
              <a:t>29.4.2014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2C2-78D4-4F8D-8685-C27036FEAF6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с един скосен и заоблен ъгъл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ен триъгъл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9663-DAA1-481C-864C-AE02A56A7404}" type="datetimeFigureOut">
              <a:rPr lang="bg-BG" smtClean="0"/>
              <a:pPr/>
              <a:t>29.4.2014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4812C2-78D4-4F8D-8685-C27036FEAF60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10" name="Свободна форма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Свободна форма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ободна форма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Свободна форма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Контейнер за заглавие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0" name="Текстов контейне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B49663-DAA1-481C-864C-AE02A56A7404}" type="datetimeFigureOut">
              <a:rPr lang="bg-BG" smtClean="0"/>
              <a:pPr/>
              <a:t>29.4.2014 г.</a:t>
            </a:fld>
            <a:endParaRPr lang="bg-BG"/>
          </a:p>
        </p:txBody>
      </p:sp>
      <p:sp>
        <p:nvSpPr>
          <p:cNvPr id="22" name="Контейнер за долния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4812C2-78D4-4F8D-8685-C27036FEAF60}" type="slidenum">
              <a:rPr lang="bg-BG" smtClean="0"/>
              <a:pPr/>
              <a:t>‹#›</a:t>
            </a:fld>
            <a:endParaRPr lang="bg-BG"/>
          </a:p>
        </p:txBody>
      </p:sp>
      <p:grpSp>
        <p:nvGrpSpPr>
          <p:cNvPr id="2" name="Групиране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Свободна форма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Свободна форма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533400" y="714356"/>
            <a:ext cx="7851648" cy="5072098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ПРИКАЗКИТЕ </a:t>
            </a:r>
            <a:br>
              <a:rPr lang="bg-BG" dirty="0" smtClean="0"/>
            </a:br>
            <a:r>
              <a:rPr lang="bg-BG" dirty="0" smtClean="0"/>
              <a:t>В ПОМОЩ НА  ДЕЦА СЪС СПЕЦИАЛНИ ОБРАЗОВАТЕЛНИ ПОТРЕБНОСТИ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/>
          <a:lstStyle/>
          <a:p>
            <a:r>
              <a:rPr lang="ru-RU" dirty="0" smtClean="0"/>
              <a:t>Не </a:t>
            </a:r>
            <a:r>
              <a:rPr lang="ru-RU" dirty="0" err="1" smtClean="0"/>
              <a:t>всички</a:t>
            </a:r>
            <a:r>
              <a:rPr lang="ru-RU" dirty="0" smtClean="0"/>
              <a:t> </a:t>
            </a:r>
            <a:r>
              <a:rPr lang="ru-RU" dirty="0" err="1" smtClean="0"/>
              <a:t>деца</a:t>
            </a:r>
            <a:r>
              <a:rPr lang="ru-RU" dirty="0" smtClean="0"/>
              <a:t> </a:t>
            </a:r>
            <a:r>
              <a:rPr lang="ru-RU" dirty="0" err="1" smtClean="0"/>
              <a:t>участват</a:t>
            </a:r>
            <a:r>
              <a:rPr lang="ru-RU" dirty="0" smtClean="0"/>
              <a:t> </a:t>
            </a:r>
            <a:r>
              <a:rPr lang="ru-RU" dirty="0" err="1" smtClean="0"/>
              <a:t>еднакво</a:t>
            </a:r>
            <a:r>
              <a:rPr lang="ru-RU" dirty="0" smtClean="0"/>
              <a:t>, </a:t>
            </a:r>
            <a:r>
              <a:rPr lang="ru-RU" dirty="0" err="1" smtClean="0"/>
              <a:t>когато</a:t>
            </a:r>
            <a:r>
              <a:rPr lang="ru-RU" dirty="0" smtClean="0"/>
              <a:t> се </a:t>
            </a:r>
            <a:r>
              <a:rPr lang="ru-RU" dirty="0" err="1" smtClean="0"/>
              <a:t>изисква</a:t>
            </a:r>
            <a:r>
              <a:rPr lang="ru-RU" dirty="0" smtClean="0"/>
              <a:t> </a:t>
            </a:r>
            <a:r>
              <a:rPr lang="ru-RU" dirty="0" err="1" smtClean="0"/>
              <a:t>пресъздаване</a:t>
            </a:r>
            <a:r>
              <a:rPr lang="ru-RU" dirty="0" smtClean="0"/>
              <a:t> на </a:t>
            </a:r>
            <a:r>
              <a:rPr lang="ru-RU" dirty="0" err="1" smtClean="0"/>
              <a:t>приказка</a:t>
            </a:r>
            <a:r>
              <a:rPr lang="ru-RU" dirty="0" smtClean="0"/>
              <a:t> под различна форма. </a:t>
            </a:r>
            <a:r>
              <a:rPr lang="ru-RU" dirty="0" err="1" smtClean="0"/>
              <a:t>Някои</a:t>
            </a:r>
            <a:r>
              <a:rPr lang="ru-RU" dirty="0" smtClean="0"/>
              <a:t> </a:t>
            </a:r>
            <a:r>
              <a:rPr lang="ru-RU" dirty="0" err="1" smtClean="0"/>
              <a:t>предпочитат</a:t>
            </a:r>
            <a:r>
              <a:rPr lang="ru-RU" dirty="0" smtClean="0"/>
              <a:t> да </a:t>
            </a:r>
            <a:r>
              <a:rPr lang="ru-RU" dirty="0" err="1" smtClean="0"/>
              <a:t>участват</a:t>
            </a:r>
            <a:r>
              <a:rPr lang="ru-RU" dirty="0" smtClean="0"/>
              <a:t> в един или друг вариант на </a:t>
            </a:r>
            <a:r>
              <a:rPr lang="ru-RU" dirty="0" err="1" smtClean="0"/>
              <a:t>пресъздаване</a:t>
            </a:r>
            <a:r>
              <a:rPr lang="ru-RU" dirty="0" smtClean="0"/>
              <a:t> (</a:t>
            </a:r>
            <a:r>
              <a:rPr lang="ru-RU" dirty="0" err="1" smtClean="0"/>
              <a:t>преразказ</a:t>
            </a:r>
            <a:r>
              <a:rPr lang="ru-RU" dirty="0" smtClean="0"/>
              <a:t>, роля в драматизация). Всяко </a:t>
            </a:r>
            <a:r>
              <a:rPr lang="ru-RU" dirty="0" err="1" smtClean="0"/>
              <a:t>дете</a:t>
            </a:r>
            <a:r>
              <a:rPr lang="ru-RU" dirty="0" smtClean="0"/>
              <a:t> </a:t>
            </a:r>
            <a:r>
              <a:rPr lang="ru-RU" dirty="0" err="1" smtClean="0"/>
              <a:t>има</a:t>
            </a:r>
            <a:r>
              <a:rPr lang="ru-RU" dirty="0" smtClean="0"/>
              <a:t> своя </a:t>
            </a:r>
            <a:r>
              <a:rPr lang="ru-RU" dirty="0" err="1" smtClean="0"/>
              <a:t>индивидуално</a:t>
            </a:r>
            <a:r>
              <a:rPr lang="ru-RU" dirty="0" smtClean="0"/>
              <a:t> </a:t>
            </a:r>
            <a:r>
              <a:rPr lang="ru-RU" dirty="0" err="1" smtClean="0"/>
              <a:t>усещане</a:t>
            </a:r>
            <a:r>
              <a:rPr lang="ru-RU" dirty="0" smtClean="0"/>
              <a:t> и то </a:t>
            </a:r>
            <a:r>
              <a:rPr lang="ru-RU" dirty="0" err="1" smtClean="0"/>
              <a:t>проявява</a:t>
            </a:r>
            <a:r>
              <a:rPr lang="ru-RU" dirty="0" smtClean="0"/>
              <a:t> своя творчески потенциал по различен начин, в </a:t>
            </a:r>
            <a:r>
              <a:rPr lang="ru-RU" dirty="0" err="1" smtClean="0"/>
              <a:t>различни</a:t>
            </a:r>
            <a:r>
              <a:rPr lang="ru-RU" dirty="0" smtClean="0"/>
              <a:t> условия и </a:t>
            </a:r>
            <a:r>
              <a:rPr lang="ru-RU" dirty="0" err="1" smtClean="0"/>
              <a:t>варианти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bg-BG" dirty="0"/>
          </a:p>
        </p:txBody>
      </p:sp>
      <p:pic>
        <p:nvPicPr>
          <p:cNvPr id="6146" name="Picture 2" descr="C:\Users\XpucToBu\Desktop\bistra\16534_214407048694503_95014806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643314"/>
            <a:ext cx="3786214" cy="2714644"/>
          </a:xfrm>
          <a:prstGeom prst="rect">
            <a:avLst/>
          </a:prstGeom>
          <a:noFill/>
        </p:spPr>
      </p:pic>
      <p:pic>
        <p:nvPicPr>
          <p:cNvPr id="6147" name="Picture 3" descr="C:\Users\XpucToBu\Desktop\bistra\378866_214407152027826_78120181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63553">
            <a:off x="5000628" y="3286124"/>
            <a:ext cx="357190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/>
          <a:lstStyle/>
          <a:p>
            <a:r>
              <a:rPr lang="bg-BG" b="1" dirty="0" smtClean="0"/>
              <a:t>Като направление от позитивната терапия, приказната терапия може да се използва като помощно средство при доста широк спектър от заболявания. </a:t>
            </a:r>
            <a:endParaRPr lang="bg-BG" dirty="0"/>
          </a:p>
        </p:txBody>
      </p:sp>
      <p:pic>
        <p:nvPicPr>
          <p:cNvPr id="7170" name="Picture 2" descr="C:\Users\XpucToBu\Desktop\bistra\922505_295330147268859_711006417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13154">
            <a:off x="714348" y="2214554"/>
            <a:ext cx="3714758" cy="4214842"/>
          </a:xfrm>
          <a:prstGeom prst="rect">
            <a:avLst/>
          </a:prstGeom>
          <a:noFill/>
        </p:spPr>
      </p:pic>
      <p:pic>
        <p:nvPicPr>
          <p:cNvPr id="7171" name="Picture 3" descr="C:\Users\XpucToBu\Desktop\bistra\967007_295337707268103_1647600425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857364"/>
            <a:ext cx="314325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err="1" smtClean="0"/>
              <a:t>Педагогът</a:t>
            </a:r>
            <a:r>
              <a:rPr lang="ru-RU" sz="2800" dirty="0" smtClean="0"/>
              <a:t> </a:t>
            </a:r>
            <a:r>
              <a:rPr lang="ru-RU" sz="2800" dirty="0" err="1" smtClean="0"/>
              <a:t>трябва</a:t>
            </a:r>
            <a:r>
              <a:rPr lang="ru-RU" sz="2800" dirty="0" smtClean="0"/>
              <a:t> да улови </a:t>
            </a:r>
            <a:r>
              <a:rPr lang="ru-RU" sz="2800" dirty="0" err="1" smtClean="0"/>
              <a:t>тънката</a:t>
            </a:r>
            <a:r>
              <a:rPr lang="ru-RU" sz="2800" dirty="0" smtClean="0"/>
              <a:t> </a:t>
            </a:r>
            <a:r>
              <a:rPr lang="ru-RU" sz="2800" dirty="0" err="1" smtClean="0"/>
              <a:t>нишка</a:t>
            </a:r>
            <a:r>
              <a:rPr lang="ru-RU" sz="2800" dirty="0" smtClean="0"/>
              <a:t> на </a:t>
            </a:r>
            <a:r>
              <a:rPr lang="ru-RU" sz="2800" dirty="0" err="1" smtClean="0"/>
              <a:t>детската</a:t>
            </a:r>
            <a:r>
              <a:rPr lang="ru-RU" sz="2800" dirty="0" smtClean="0"/>
              <a:t> </a:t>
            </a:r>
            <a:r>
              <a:rPr lang="ru-RU" sz="2800" dirty="0" err="1" smtClean="0"/>
              <a:t>душевност</a:t>
            </a:r>
            <a:r>
              <a:rPr lang="ru-RU" sz="2800" dirty="0" smtClean="0"/>
              <a:t>. </a:t>
            </a:r>
          </a:p>
          <a:p>
            <a:pPr>
              <a:buNone/>
            </a:pPr>
            <a:r>
              <a:rPr lang="ru-RU" sz="2800" dirty="0" err="1" smtClean="0"/>
              <a:t>Детето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винаги</a:t>
            </a:r>
            <a:r>
              <a:rPr lang="ru-RU" sz="2800" dirty="0" smtClean="0"/>
              <a:t> </a:t>
            </a:r>
            <a:r>
              <a:rPr lang="ru-RU" sz="2800" dirty="0" err="1" smtClean="0"/>
              <a:t>трябва</a:t>
            </a:r>
            <a:r>
              <a:rPr lang="ru-RU" sz="2800" dirty="0" smtClean="0"/>
              <a:t> да се чувства значимо и полезно, </a:t>
            </a:r>
            <a:r>
              <a:rPr lang="ru-RU" sz="2800" dirty="0" err="1" smtClean="0"/>
              <a:t>защото</a:t>
            </a:r>
            <a:r>
              <a:rPr lang="ru-RU" sz="2800" dirty="0" smtClean="0"/>
              <a:t> </a:t>
            </a:r>
            <a:r>
              <a:rPr lang="ru-RU" sz="2800" dirty="0" err="1" smtClean="0"/>
              <a:t>няма</a:t>
            </a:r>
            <a:r>
              <a:rPr lang="ru-RU" sz="2800" dirty="0" smtClean="0"/>
              <a:t> </a:t>
            </a:r>
            <a:r>
              <a:rPr lang="ru-RU" sz="2800" dirty="0" err="1" smtClean="0"/>
              <a:t>малчуган</a:t>
            </a:r>
            <a:r>
              <a:rPr lang="ru-RU" sz="2800" dirty="0" smtClean="0"/>
              <a:t>, </a:t>
            </a:r>
            <a:r>
              <a:rPr lang="ru-RU" sz="2800" dirty="0" err="1" smtClean="0"/>
              <a:t>който</a:t>
            </a:r>
            <a:r>
              <a:rPr lang="ru-RU" sz="2800" dirty="0" smtClean="0"/>
              <a:t> да не </a:t>
            </a:r>
            <a:r>
              <a:rPr lang="ru-RU" sz="2800" dirty="0" err="1" smtClean="0"/>
              <a:t>обича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приказки</a:t>
            </a:r>
            <a:r>
              <a:rPr lang="ru-RU" sz="2800" dirty="0" smtClean="0"/>
              <a:t> и да не е </a:t>
            </a:r>
            <a:r>
              <a:rPr lang="ru-RU" sz="2800" dirty="0" err="1" smtClean="0"/>
              <a:t>завладян</a:t>
            </a:r>
            <a:r>
              <a:rPr lang="ru-RU" sz="2800" dirty="0" smtClean="0"/>
              <a:t> от </a:t>
            </a:r>
            <a:r>
              <a:rPr lang="ru-RU" sz="2800" dirty="0" err="1" smtClean="0"/>
              <a:t>тяхното</a:t>
            </a:r>
            <a:r>
              <a:rPr lang="ru-RU" sz="2800" dirty="0" smtClean="0"/>
              <a:t> слово. </a:t>
            </a:r>
          </a:p>
          <a:p>
            <a:pPr>
              <a:buNone/>
            </a:pPr>
            <a:r>
              <a:rPr lang="ru-RU" sz="2800" dirty="0" err="1" smtClean="0"/>
              <a:t>Няма</a:t>
            </a:r>
            <a:r>
              <a:rPr lang="ru-RU" sz="2800" dirty="0" smtClean="0"/>
              <a:t> </a:t>
            </a:r>
            <a:r>
              <a:rPr lang="ru-RU" sz="2800" dirty="0" err="1" smtClean="0"/>
              <a:t>дете</a:t>
            </a:r>
            <a:r>
              <a:rPr lang="ru-RU" sz="2800" dirty="0" smtClean="0"/>
              <a:t>, </a:t>
            </a:r>
            <a:r>
              <a:rPr lang="ru-RU" sz="2800" dirty="0" err="1" smtClean="0"/>
              <a:t>което</a:t>
            </a:r>
            <a:r>
              <a:rPr lang="ru-RU" sz="2800" dirty="0" smtClean="0"/>
              <a:t> да не иска да </a:t>
            </a:r>
            <a:r>
              <a:rPr lang="ru-RU" sz="2800" dirty="0" err="1" smtClean="0"/>
              <a:t>бъде</a:t>
            </a:r>
            <a:r>
              <a:rPr lang="ru-RU" sz="2800" dirty="0" smtClean="0"/>
              <a:t> герой от </a:t>
            </a:r>
            <a:r>
              <a:rPr lang="ru-RU" sz="2800" dirty="0" err="1" smtClean="0"/>
              <a:t>приказка</a:t>
            </a:r>
            <a:r>
              <a:rPr lang="ru-RU" sz="2800" dirty="0" smtClean="0"/>
              <a:t>, </a:t>
            </a:r>
            <a:r>
              <a:rPr lang="ru-RU" sz="2800" dirty="0" err="1" smtClean="0"/>
              <a:t>защото</a:t>
            </a:r>
            <a:r>
              <a:rPr lang="ru-RU" sz="2800" dirty="0" smtClean="0"/>
              <a:t> </a:t>
            </a:r>
            <a:r>
              <a:rPr lang="ru-RU" sz="2800" dirty="0" err="1" smtClean="0"/>
              <a:t>тя</a:t>
            </a:r>
            <a:r>
              <a:rPr lang="ru-RU" sz="2800" dirty="0" smtClean="0"/>
              <a:t> е магия, </a:t>
            </a:r>
            <a:r>
              <a:rPr lang="ru-RU" sz="2800" dirty="0" err="1" smtClean="0"/>
              <a:t>тя</a:t>
            </a:r>
            <a:r>
              <a:rPr lang="ru-RU" sz="2800" dirty="0" smtClean="0"/>
              <a:t> е </a:t>
            </a:r>
            <a:r>
              <a:rPr lang="ru-RU" sz="2800" dirty="0" err="1" smtClean="0"/>
              <a:t>вълшебство</a:t>
            </a:r>
            <a:r>
              <a:rPr lang="ru-RU" sz="2800" dirty="0" smtClean="0"/>
              <a:t>, </a:t>
            </a:r>
            <a:r>
              <a:rPr lang="ru-RU" sz="2800" dirty="0" err="1" smtClean="0"/>
              <a:t>което</a:t>
            </a:r>
            <a:r>
              <a:rPr lang="ru-RU" sz="2800" dirty="0" smtClean="0"/>
              <a:t> чрез </a:t>
            </a:r>
            <a:r>
              <a:rPr lang="ru-RU" sz="2800" dirty="0" err="1" smtClean="0"/>
              <a:t>въображението</a:t>
            </a:r>
            <a:r>
              <a:rPr lang="ru-RU" sz="2800" dirty="0" smtClean="0"/>
              <a:t> на </a:t>
            </a:r>
            <a:r>
              <a:rPr lang="ru-RU" sz="2800" dirty="0" err="1" smtClean="0"/>
              <a:t>детето</a:t>
            </a:r>
            <a:r>
              <a:rPr lang="ru-RU" sz="2800" dirty="0" smtClean="0"/>
              <a:t> става </a:t>
            </a:r>
            <a:r>
              <a:rPr lang="ru-RU" sz="2800" dirty="0" err="1" smtClean="0"/>
              <a:t>реалност</a:t>
            </a:r>
            <a:r>
              <a:rPr lang="ru-RU" sz="2800" dirty="0" smtClean="0"/>
              <a:t> и претворена в </a:t>
            </a:r>
            <a:r>
              <a:rPr lang="ru-RU" sz="2800" dirty="0" err="1" smtClean="0"/>
              <a:t>играта</a:t>
            </a:r>
            <a:r>
              <a:rPr lang="ru-RU" sz="2800" dirty="0" smtClean="0"/>
              <a:t>, </a:t>
            </a:r>
            <a:r>
              <a:rPr lang="ru-RU" sz="2800" dirty="0" err="1" smtClean="0"/>
              <a:t>тя</a:t>
            </a:r>
            <a:r>
              <a:rPr lang="ru-RU" sz="2800" dirty="0" smtClean="0"/>
              <a:t> носи в себе си </a:t>
            </a:r>
            <a:r>
              <a:rPr lang="ru-RU" sz="2800" dirty="0" err="1" smtClean="0"/>
              <a:t>своята</a:t>
            </a:r>
            <a:r>
              <a:rPr lang="ru-RU" sz="2800" dirty="0" smtClean="0"/>
              <a:t> </a:t>
            </a:r>
            <a:r>
              <a:rPr lang="ru-RU" sz="2800" dirty="0" err="1" smtClean="0"/>
              <a:t>уникалност</a:t>
            </a:r>
            <a:r>
              <a:rPr lang="ru-RU" sz="2800" dirty="0" smtClean="0"/>
              <a:t> и </a:t>
            </a:r>
            <a:r>
              <a:rPr lang="ru-RU" sz="2800" dirty="0" err="1" smtClean="0"/>
              <a:t>неповторимост</a:t>
            </a:r>
            <a:r>
              <a:rPr lang="ru-RU" sz="28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dirty="0" smtClean="0">
                <a:solidFill>
                  <a:schemeClr val="tx1"/>
                </a:solidFill>
              </a:rPr>
              <a:t>Деца </a:t>
            </a:r>
            <a:r>
              <a:rPr lang="bg-BG" sz="2800" dirty="0" err="1" smtClean="0">
                <a:solidFill>
                  <a:schemeClr val="tx1"/>
                </a:solidFill>
              </a:rPr>
              <a:t>аутисти</a:t>
            </a:r>
            <a:r>
              <a:rPr lang="bg-BG" sz="2800" dirty="0" smtClean="0">
                <a:solidFill>
                  <a:schemeClr val="tx1"/>
                </a:solidFill>
              </a:rPr>
              <a:t> – симптоми и преодоляването им с помощта на приказките за деца. </a:t>
            </a:r>
            <a:endParaRPr lang="bg-BG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XpucToBu\Desktop\bistra\21714_216160908519117_1477290239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202546">
            <a:off x="453814" y="2305723"/>
            <a:ext cx="3429024" cy="3953090"/>
          </a:xfrm>
          <a:prstGeom prst="rect">
            <a:avLst/>
          </a:prstGeom>
          <a:noFill/>
        </p:spPr>
      </p:pic>
      <p:pic>
        <p:nvPicPr>
          <p:cNvPr id="1027" name="Picture 3" descr="C:\Users\XpucToBu\Desktop\bistra\45370_214406942027847_51823325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6903">
            <a:off x="4686816" y="2597023"/>
            <a:ext cx="3429024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bg-BG" sz="2000" b="1" dirty="0" smtClean="0"/>
              <a:t>Особености в развитието при деца с интелектуална недостатъчност</a:t>
            </a:r>
          </a:p>
          <a:p>
            <a:pPr>
              <a:buNone/>
            </a:pPr>
            <a:endParaRPr lang="bg-BG" sz="1800" b="1" dirty="0" smtClean="0"/>
          </a:p>
          <a:p>
            <a:pPr>
              <a:buNone/>
            </a:pPr>
            <a:r>
              <a:rPr lang="bg-BG" sz="2000" dirty="0" smtClean="0"/>
              <a:t>Създаването на нови условни връзки става трудно и бавно, с твърде нетраен ефект.</a:t>
            </a:r>
          </a:p>
          <a:p>
            <a:pPr>
              <a:buNone/>
            </a:pPr>
            <a:r>
              <a:rPr lang="bg-BG" sz="2000" dirty="0" smtClean="0"/>
              <a:t>Мисленето при тези деца е непоследователно, разхвърляно, нецеленасочено, стереотипно.</a:t>
            </a:r>
          </a:p>
          <a:p>
            <a:pPr>
              <a:buNone/>
            </a:pPr>
            <a:r>
              <a:rPr lang="bg-BG" sz="2000" dirty="0" smtClean="0"/>
              <a:t>В познавателната дейност на децата са налице потенциални възможности за развитие, които обаче могат да се реализират само с помощта на специално организираното обучение и възпитание, под въздействието на развиващи методи на работа.</a:t>
            </a:r>
          </a:p>
          <a:p>
            <a:pPr>
              <a:buNone/>
            </a:pPr>
            <a:r>
              <a:rPr lang="bg-BG" sz="2000" dirty="0" smtClean="0"/>
              <a:t>Широко разпространени различни видове нарушения на речта.</a:t>
            </a:r>
          </a:p>
          <a:p>
            <a:pPr>
              <a:buNone/>
            </a:pPr>
            <a:r>
              <a:rPr lang="bg-BG" sz="2000" dirty="0" smtClean="0"/>
              <a:t>Въображаемата ситуация за тях е непозната.</a:t>
            </a:r>
            <a:endParaRPr lang="bg-BG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43438" y="704088"/>
            <a:ext cx="4043362" cy="5010928"/>
          </a:xfrm>
        </p:spPr>
        <p:txBody>
          <a:bodyPr>
            <a:normAutofit/>
          </a:bodyPr>
          <a:lstStyle/>
          <a:p>
            <a:r>
              <a:rPr lang="bg-BG" sz="2700" b="1" dirty="0" smtClean="0">
                <a:solidFill>
                  <a:schemeClr val="tx1"/>
                </a:solidFill>
              </a:rPr>
              <a:t>Синдром на дефицит на вниманието</a:t>
            </a:r>
            <a:br>
              <a:rPr lang="bg-BG" sz="2700" b="1" dirty="0" smtClean="0">
                <a:solidFill>
                  <a:schemeClr val="tx1"/>
                </a:solidFill>
              </a:rPr>
            </a:br>
            <a:r>
              <a:rPr lang="ru-RU" dirty="0" smtClean="0"/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Трудности да </a:t>
            </a:r>
            <a:r>
              <a:rPr lang="ru-RU" sz="2200" dirty="0" err="1" smtClean="0">
                <a:solidFill>
                  <a:schemeClr val="tx1"/>
                </a:solidFill>
              </a:rPr>
              <a:t>задържи</a:t>
            </a:r>
            <a:r>
              <a:rPr lang="ru-RU" sz="2200" dirty="0" smtClean="0">
                <a:solidFill>
                  <a:schemeClr val="tx1"/>
                </a:solidFill>
              </a:rPr>
              <a:t> и </a:t>
            </a:r>
            <a:r>
              <a:rPr lang="ru-RU" sz="2200" dirty="0" err="1" smtClean="0">
                <a:solidFill>
                  <a:schemeClr val="tx1"/>
                </a:solidFill>
              </a:rPr>
              <a:t>превключва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вниманието</a:t>
            </a:r>
            <a:r>
              <a:rPr lang="ru-RU" sz="2200" dirty="0" smtClean="0">
                <a:solidFill>
                  <a:schemeClr val="tx1"/>
                </a:solidFill>
              </a:rPr>
              <a:t> си.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 Трудности в </a:t>
            </a:r>
            <a:r>
              <a:rPr lang="ru-RU" sz="2200" dirty="0" err="1" smtClean="0">
                <a:solidFill>
                  <a:schemeClr val="tx1"/>
                </a:solidFill>
              </a:rPr>
              <a:t>отсяването</a:t>
            </a:r>
            <a:r>
              <a:rPr lang="ru-RU" sz="2200" dirty="0" smtClean="0">
                <a:solidFill>
                  <a:schemeClr val="tx1"/>
                </a:solidFill>
              </a:rPr>
              <a:t> на </a:t>
            </a:r>
            <a:r>
              <a:rPr lang="ru-RU" sz="2200" dirty="0" err="1" smtClean="0">
                <a:solidFill>
                  <a:schemeClr val="tx1"/>
                </a:solidFill>
              </a:rPr>
              <a:t>нужната</a:t>
            </a:r>
            <a:r>
              <a:rPr lang="ru-RU" sz="2200" dirty="0" smtClean="0">
                <a:solidFill>
                  <a:schemeClr val="tx1"/>
                </a:solidFill>
              </a:rPr>
              <a:t> информация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  </a:t>
            </a:r>
            <a:r>
              <a:rPr lang="ru-RU" sz="2200" dirty="0" err="1" smtClean="0">
                <a:solidFill>
                  <a:schemeClr val="tx1"/>
                </a:solidFill>
              </a:rPr>
              <a:t>Липса</a:t>
            </a:r>
            <a:r>
              <a:rPr lang="ru-RU" sz="2200" dirty="0" smtClean="0">
                <a:solidFill>
                  <a:schemeClr val="tx1"/>
                </a:solidFill>
              </a:rPr>
              <a:t> на организация.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Но, </a:t>
            </a:r>
            <a:r>
              <a:rPr lang="ru-RU" sz="2200" dirty="0" err="1" smtClean="0">
                <a:solidFill>
                  <a:schemeClr val="tx1"/>
                </a:solidFill>
              </a:rPr>
              <a:t>ако</a:t>
            </a:r>
            <a:r>
              <a:rPr lang="ru-RU" sz="2200" dirty="0" smtClean="0">
                <a:solidFill>
                  <a:schemeClr val="tx1"/>
                </a:solidFill>
              </a:rPr>
              <a:t> е </a:t>
            </a:r>
            <a:r>
              <a:rPr lang="ru-RU" sz="2200" dirty="0" err="1" smtClean="0">
                <a:solidFill>
                  <a:schemeClr val="tx1"/>
                </a:solidFill>
              </a:rPr>
              <a:t>налице</a:t>
            </a:r>
            <a:r>
              <a:rPr lang="ru-RU" sz="2200" dirty="0" smtClean="0">
                <a:solidFill>
                  <a:schemeClr val="tx1"/>
                </a:solidFill>
              </a:rPr>
              <a:t> мотивация за </a:t>
            </a:r>
            <a:r>
              <a:rPr lang="ru-RU" sz="2200" dirty="0" err="1" smtClean="0">
                <a:solidFill>
                  <a:schemeClr val="tx1"/>
                </a:solidFill>
              </a:rPr>
              <a:t>дейност</a:t>
            </a:r>
            <a:r>
              <a:rPr lang="ru-RU" sz="2200" dirty="0" smtClean="0">
                <a:solidFill>
                  <a:schemeClr val="tx1"/>
                </a:solidFill>
              </a:rPr>
              <a:t>, </a:t>
            </a:r>
            <a:r>
              <a:rPr lang="ru-RU" sz="2200" dirty="0" err="1" smtClean="0">
                <a:solidFill>
                  <a:schemeClr val="tx1"/>
                </a:solidFill>
              </a:rPr>
              <a:t>достатъчно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стимулираща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за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детето</a:t>
            </a:r>
            <a:r>
              <a:rPr lang="ru-RU" sz="2200" dirty="0" smtClean="0">
                <a:solidFill>
                  <a:schemeClr val="tx1"/>
                </a:solidFill>
              </a:rPr>
              <a:t> , </a:t>
            </a:r>
            <a:r>
              <a:rPr lang="ru-RU" sz="2200" dirty="0" err="1" smtClean="0">
                <a:solidFill>
                  <a:schemeClr val="tx1"/>
                </a:solidFill>
              </a:rPr>
              <a:t>тогава</a:t>
            </a:r>
            <a:r>
              <a:rPr lang="ru-RU" sz="2200" dirty="0" smtClean="0">
                <a:solidFill>
                  <a:schemeClr val="tx1"/>
                </a:solidFill>
              </a:rPr>
              <a:t> се </a:t>
            </a:r>
            <a:r>
              <a:rPr lang="ru-RU" sz="2200" dirty="0" err="1" smtClean="0">
                <a:solidFill>
                  <a:schemeClr val="tx1"/>
                </a:solidFill>
              </a:rPr>
              <a:t>демонстрират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добри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възможности</a:t>
            </a:r>
            <a:r>
              <a:rPr lang="ru-RU" sz="2200" dirty="0" smtClean="0">
                <a:solidFill>
                  <a:schemeClr val="tx1"/>
                </a:solidFill>
              </a:rPr>
              <a:t> за концентрация. </a:t>
            </a:r>
            <a:endParaRPr lang="bg-BG" dirty="0"/>
          </a:p>
        </p:txBody>
      </p:sp>
      <p:pic>
        <p:nvPicPr>
          <p:cNvPr id="2050" name="Picture 2" descr="C:\Users\XpucToBu\Desktop\bistra\59174_214406828694525_30085125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1935163"/>
            <a:ext cx="3143272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err="1" smtClean="0"/>
              <a:t>Приказката</a:t>
            </a:r>
            <a:r>
              <a:rPr lang="ru-RU" b="1" dirty="0" smtClean="0"/>
              <a:t> </a:t>
            </a:r>
            <a:r>
              <a:rPr lang="ru-RU" b="1" dirty="0" err="1" smtClean="0"/>
              <a:t>като</a:t>
            </a:r>
            <a:r>
              <a:rPr lang="ru-RU" b="1" dirty="0" smtClean="0"/>
              <a:t> феномен и </a:t>
            </a:r>
            <a:r>
              <a:rPr lang="ru-RU" b="1" dirty="0" err="1" smtClean="0"/>
              <a:t>мястото</a:t>
            </a:r>
            <a:r>
              <a:rPr lang="ru-RU" b="1" dirty="0" smtClean="0"/>
              <a:t> </a:t>
            </a:r>
            <a:r>
              <a:rPr lang="ru-RU" b="1" dirty="0" err="1" smtClean="0"/>
              <a:t>и</a:t>
            </a:r>
            <a:r>
              <a:rPr lang="ru-RU" b="1" dirty="0" smtClean="0"/>
              <a:t> в живота на </a:t>
            </a:r>
            <a:r>
              <a:rPr lang="ru-RU" b="1" dirty="0" err="1" smtClean="0"/>
              <a:t>детето</a:t>
            </a:r>
            <a:r>
              <a:rPr lang="ru-RU" b="1" dirty="0" smtClean="0"/>
              <a:t> в </a:t>
            </a:r>
            <a:r>
              <a:rPr lang="ru-RU" b="1" dirty="0" err="1" smtClean="0"/>
              <a:t>ранна</a:t>
            </a:r>
            <a:r>
              <a:rPr lang="ru-RU" b="1" dirty="0" smtClean="0"/>
              <a:t> </a:t>
            </a:r>
            <a:r>
              <a:rPr lang="ru-RU" b="1" dirty="0" err="1" smtClean="0"/>
              <a:t>детска</a:t>
            </a:r>
            <a:r>
              <a:rPr lang="ru-RU" b="1" dirty="0" smtClean="0"/>
              <a:t> </a:t>
            </a:r>
            <a:r>
              <a:rPr lang="ru-RU" b="1" dirty="0" err="1" smtClean="0"/>
              <a:t>възраст</a:t>
            </a:r>
            <a:endParaRPr lang="ru-RU" b="1" dirty="0" smtClean="0"/>
          </a:p>
          <a:p>
            <a:r>
              <a:rPr lang="ru-RU" dirty="0" err="1" smtClean="0"/>
              <a:t>Приказката</a:t>
            </a:r>
            <a:r>
              <a:rPr lang="ru-RU" dirty="0" smtClean="0"/>
              <a:t> е </a:t>
            </a:r>
            <a:r>
              <a:rPr lang="ru-RU" dirty="0" err="1" smtClean="0"/>
              <a:t>художествена</a:t>
            </a:r>
            <a:r>
              <a:rPr lang="ru-RU" dirty="0" smtClean="0"/>
              <a:t> </a:t>
            </a:r>
            <a:r>
              <a:rPr lang="ru-RU" dirty="0" err="1" smtClean="0"/>
              <a:t>ценност</a:t>
            </a:r>
            <a:r>
              <a:rPr lang="ru-RU" dirty="0" smtClean="0"/>
              <a:t>, </a:t>
            </a:r>
            <a:r>
              <a:rPr lang="ru-RU" dirty="0" err="1" smtClean="0"/>
              <a:t>която</a:t>
            </a:r>
            <a:r>
              <a:rPr lang="ru-RU" dirty="0" smtClean="0"/>
              <a:t> носи в себе си </a:t>
            </a:r>
            <a:r>
              <a:rPr lang="ru-RU" dirty="0" err="1" smtClean="0"/>
              <a:t>оригиналност</a:t>
            </a:r>
            <a:r>
              <a:rPr lang="ru-RU" dirty="0" smtClean="0"/>
              <a:t> и </a:t>
            </a:r>
            <a:r>
              <a:rPr lang="ru-RU" dirty="0" err="1" smtClean="0"/>
              <a:t>завършеност</a:t>
            </a:r>
            <a:r>
              <a:rPr lang="ru-RU" dirty="0" smtClean="0"/>
              <a:t>. </a:t>
            </a:r>
            <a:r>
              <a:rPr lang="ru-RU" dirty="0" err="1" smtClean="0"/>
              <a:t>Тя</a:t>
            </a:r>
            <a:r>
              <a:rPr lang="ru-RU" dirty="0" smtClean="0"/>
              <a:t> </a:t>
            </a:r>
            <a:r>
              <a:rPr lang="ru-RU" dirty="0" err="1" smtClean="0"/>
              <a:t>винаги</a:t>
            </a:r>
            <a:r>
              <a:rPr lang="ru-RU" dirty="0" smtClean="0"/>
              <a:t> </a:t>
            </a:r>
            <a:r>
              <a:rPr lang="ru-RU" dirty="0" err="1" smtClean="0"/>
              <a:t>има</a:t>
            </a:r>
            <a:r>
              <a:rPr lang="ru-RU" dirty="0" smtClean="0"/>
              <a:t> ярко </a:t>
            </a:r>
            <a:r>
              <a:rPr lang="ru-RU" dirty="0" err="1" smtClean="0"/>
              <a:t>изразен</a:t>
            </a:r>
            <a:r>
              <a:rPr lang="ru-RU" dirty="0" smtClean="0"/>
              <a:t> сюжет, </a:t>
            </a:r>
            <a:r>
              <a:rPr lang="ru-RU" dirty="0" err="1" smtClean="0"/>
              <a:t>защото</a:t>
            </a:r>
            <a:r>
              <a:rPr lang="ru-RU" dirty="0" smtClean="0"/>
              <a:t> </a:t>
            </a:r>
            <a:r>
              <a:rPr lang="ru-RU" dirty="0" err="1" smtClean="0"/>
              <a:t>действителната</a:t>
            </a:r>
            <a:r>
              <a:rPr lang="ru-RU" dirty="0" smtClean="0"/>
              <a:t> </a:t>
            </a:r>
            <a:r>
              <a:rPr lang="ru-RU" dirty="0" err="1" smtClean="0"/>
              <a:t>реалност</a:t>
            </a:r>
            <a:r>
              <a:rPr lang="ru-RU" dirty="0" smtClean="0"/>
              <a:t> е изведена </a:t>
            </a:r>
            <a:r>
              <a:rPr lang="ru-RU" dirty="0" err="1" smtClean="0"/>
              <a:t>извън</a:t>
            </a:r>
            <a:r>
              <a:rPr lang="ru-RU" dirty="0" smtClean="0"/>
              <a:t> </a:t>
            </a:r>
            <a:r>
              <a:rPr lang="ru-RU" dirty="0" err="1" smtClean="0"/>
              <a:t>своите</a:t>
            </a:r>
            <a:r>
              <a:rPr lang="ru-RU" dirty="0" smtClean="0"/>
              <a:t> рамки. </a:t>
            </a:r>
          </a:p>
          <a:p>
            <a:r>
              <a:rPr lang="ru-RU" dirty="0" err="1" smtClean="0"/>
              <a:t>Силата</a:t>
            </a:r>
            <a:r>
              <a:rPr lang="ru-RU" dirty="0" smtClean="0"/>
              <a:t> на </a:t>
            </a:r>
            <a:r>
              <a:rPr lang="ru-RU" dirty="0" err="1" smtClean="0"/>
              <a:t>този</a:t>
            </a:r>
            <a:r>
              <a:rPr lang="ru-RU" dirty="0" smtClean="0"/>
              <a:t> вид </a:t>
            </a:r>
            <a:r>
              <a:rPr lang="ru-RU" dirty="0" err="1" smtClean="0"/>
              <a:t>творба</a:t>
            </a:r>
            <a:r>
              <a:rPr lang="ru-RU" dirty="0" smtClean="0"/>
              <a:t> е в </a:t>
            </a:r>
            <a:r>
              <a:rPr lang="ru-RU" dirty="0" err="1" smtClean="0"/>
              <a:t>умелото</a:t>
            </a:r>
            <a:r>
              <a:rPr lang="ru-RU" dirty="0" smtClean="0"/>
              <a:t> </a:t>
            </a:r>
            <a:r>
              <a:rPr lang="ru-RU" dirty="0" err="1" smtClean="0"/>
              <a:t>преплитане</a:t>
            </a:r>
            <a:r>
              <a:rPr lang="ru-RU" dirty="0" smtClean="0"/>
              <a:t> на </a:t>
            </a:r>
            <a:r>
              <a:rPr lang="ru-RU" dirty="0" err="1" smtClean="0"/>
              <a:t>реалното</a:t>
            </a:r>
            <a:r>
              <a:rPr lang="ru-RU" dirty="0" smtClean="0"/>
              <a:t> и </a:t>
            </a:r>
            <a:r>
              <a:rPr lang="ru-RU" dirty="0" err="1" smtClean="0"/>
              <a:t>фантастичното</a:t>
            </a:r>
            <a:r>
              <a:rPr lang="ru-RU" dirty="0" smtClean="0"/>
              <a:t>, а кой друг жанр </a:t>
            </a:r>
            <a:r>
              <a:rPr lang="ru-RU" dirty="0" err="1" smtClean="0"/>
              <a:t>може</a:t>
            </a:r>
            <a:r>
              <a:rPr lang="ru-RU" dirty="0" smtClean="0"/>
              <a:t> да </a:t>
            </a:r>
            <a:r>
              <a:rPr lang="ru-RU" dirty="0" err="1" smtClean="0"/>
              <a:t>даде</a:t>
            </a:r>
            <a:r>
              <a:rPr lang="ru-RU" dirty="0" smtClean="0"/>
              <a:t> по богат материал за </a:t>
            </a:r>
            <a:r>
              <a:rPr lang="ru-RU" dirty="0" err="1" smtClean="0"/>
              <a:t>детското</a:t>
            </a:r>
            <a:r>
              <a:rPr lang="ru-RU" dirty="0" smtClean="0"/>
              <a:t> </a:t>
            </a:r>
            <a:r>
              <a:rPr lang="ru-RU" dirty="0" err="1" smtClean="0"/>
              <a:t>въображение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В </a:t>
            </a:r>
            <a:r>
              <a:rPr lang="ru-RU" sz="2400" dirty="0" err="1" smtClean="0"/>
              <a:t>приказната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реалност</a:t>
            </a:r>
            <a:r>
              <a:rPr lang="ru-RU" sz="2400" dirty="0" smtClean="0"/>
              <a:t> </a:t>
            </a:r>
            <a:r>
              <a:rPr lang="ru-RU" sz="2400" dirty="0" err="1" smtClean="0"/>
              <a:t>същността</a:t>
            </a:r>
            <a:r>
              <a:rPr lang="ru-RU" sz="2400" dirty="0" smtClean="0"/>
              <a:t> на </a:t>
            </a:r>
            <a:r>
              <a:rPr lang="ru-RU" sz="2400" dirty="0" err="1" smtClean="0"/>
              <a:t>героите</a:t>
            </a:r>
            <a:r>
              <a:rPr lang="ru-RU" sz="2400" dirty="0" smtClean="0"/>
              <a:t> се </a:t>
            </a:r>
            <a:r>
              <a:rPr lang="ru-RU" sz="2400" dirty="0" err="1" smtClean="0"/>
              <a:t>проявява</a:t>
            </a:r>
            <a:r>
              <a:rPr lang="ru-RU" sz="2400" dirty="0" smtClean="0"/>
              <a:t> в </a:t>
            </a:r>
            <a:r>
              <a:rPr lang="ru-RU" sz="2400" dirty="0" err="1" smtClean="0"/>
              <a:t>отношенията</a:t>
            </a:r>
            <a:r>
              <a:rPr lang="ru-RU" sz="2400" dirty="0" smtClean="0"/>
              <a:t> с </a:t>
            </a:r>
            <a:r>
              <a:rPr lang="ru-RU" sz="2400" dirty="0" err="1" smtClean="0"/>
              <a:t>други</a:t>
            </a:r>
            <a:r>
              <a:rPr lang="ru-RU" sz="2400" dirty="0" smtClean="0"/>
              <a:t> герои. </a:t>
            </a:r>
          </a:p>
          <a:p>
            <a:pPr>
              <a:buNone/>
            </a:pPr>
            <a:r>
              <a:rPr lang="ru-RU" sz="2400" dirty="0" err="1" smtClean="0"/>
              <a:t>Всички</a:t>
            </a:r>
            <a:r>
              <a:rPr lang="ru-RU" sz="2400" dirty="0" smtClean="0"/>
              <a:t> те носят </a:t>
            </a:r>
            <a:r>
              <a:rPr lang="ru-RU" sz="2400" dirty="0" err="1" smtClean="0"/>
              <a:t>своите</a:t>
            </a:r>
            <a:r>
              <a:rPr lang="ru-RU" sz="2400" dirty="0" smtClean="0"/>
              <a:t> </a:t>
            </a:r>
            <a:r>
              <a:rPr lang="ru-RU" sz="2400" dirty="0" err="1" smtClean="0"/>
              <a:t>мисли</a:t>
            </a:r>
            <a:r>
              <a:rPr lang="ru-RU" sz="2400" dirty="0" smtClean="0"/>
              <a:t> и чувства, зад </a:t>
            </a:r>
            <a:r>
              <a:rPr lang="ru-RU" sz="2400" dirty="0" err="1" smtClean="0"/>
              <a:t>които</a:t>
            </a:r>
            <a:r>
              <a:rPr lang="ru-RU" sz="2400" dirty="0" smtClean="0"/>
              <a:t> стоят </a:t>
            </a:r>
            <a:r>
              <a:rPr lang="ru-RU" sz="2400" dirty="0" err="1" smtClean="0"/>
              <a:t>определени</a:t>
            </a:r>
            <a:r>
              <a:rPr lang="ru-RU" sz="2400" dirty="0" smtClean="0"/>
              <a:t> </a:t>
            </a:r>
            <a:r>
              <a:rPr lang="ru-RU" sz="2400" dirty="0" err="1" smtClean="0"/>
              <a:t>мотиви</a:t>
            </a:r>
            <a:r>
              <a:rPr lang="ru-RU" sz="2400" dirty="0" smtClean="0"/>
              <a:t> и намерения. </a:t>
            </a:r>
          </a:p>
          <a:p>
            <a:pPr>
              <a:buNone/>
            </a:pPr>
            <a:r>
              <a:rPr lang="ru-RU" sz="2400" dirty="0" err="1" smtClean="0"/>
              <a:t>Постъпките</a:t>
            </a:r>
            <a:r>
              <a:rPr lang="ru-RU" sz="2400" dirty="0" smtClean="0"/>
              <a:t> им </a:t>
            </a:r>
            <a:r>
              <a:rPr lang="ru-RU" sz="2400" dirty="0" err="1" smtClean="0"/>
              <a:t>винаги</a:t>
            </a:r>
            <a:r>
              <a:rPr lang="ru-RU" sz="2400" dirty="0" smtClean="0"/>
              <a:t> </a:t>
            </a:r>
            <a:r>
              <a:rPr lang="ru-RU" sz="2400" dirty="0" err="1" smtClean="0"/>
              <a:t>са</a:t>
            </a:r>
            <a:r>
              <a:rPr lang="ru-RU" sz="2400" dirty="0" smtClean="0"/>
              <a:t> </a:t>
            </a:r>
            <a:r>
              <a:rPr lang="ru-RU" sz="2400" dirty="0" err="1" smtClean="0"/>
              <a:t>определени</a:t>
            </a:r>
            <a:r>
              <a:rPr lang="ru-RU" sz="2400" dirty="0" smtClean="0"/>
              <a:t> от </a:t>
            </a:r>
            <a:r>
              <a:rPr lang="ru-RU" sz="2400" dirty="0" err="1" smtClean="0"/>
              <a:t>личното</a:t>
            </a:r>
            <a:r>
              <a:rPr lang="ru-RU" sz="2400" dirty="0" smtClean="0"/>
              <a:t> им поведение.</a:t>
            </a:r>
            <a:endParaRPr lang="bg-BG" sz="2400" dirty="0"/>
          </a:p>
        </p:txBody>
      </p:sp>
      <p:pic>
        <p:nvPicPr>
          <p:cNvPr id="3074" name="Picture 2" descr="C:\Users\XpucToBu\Desktop\bistra\487141_214407218694486_23654134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88920">
            <a:off x="928662" y="2928934"/>
            <a:ext cx="3071834" cy="3357586"/>
          </a:xfrm>
          <a:prstGeom prst="rect">
            <a:avLst/>
          </a:prstGeom>
          <a:noFill/>
        </p:spPr>
      </p:pic>
      <p:pic>
        <p:nvPicPr>
          <p:cNvPr id="3075" name="Picture 3" descr="C:\Users\XpucToBu\Desktop\bistra\922302_295338863934654_1609833319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643206"/>
            <a:ext cx="2571750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Като характерна черта, </a:t>
            </a:r>
            <a:r>
              <a:rPr lang="ru-RU" sz="2800" dirty="0" err="1" smtClean="0">
                <a:solidFill>
                  <a:schemeClr val="tx1"/>
                </a:solidFill>
              </a:rPr>
              <a:t>която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приказката</a:t>
            </a:r>
            <a:r>
              <a:rPr lang="ru-RU" sz="2800" dirty="0" smtClean="0">
                <a:solidFill>
                  <a:schemeClr val="tx1"/>
                </a:solidFill>
              </a:rPr>
              <a:t> носи в себе си е </a:t>
            </a:r>
            <a:r>
              <a:rPr lang="ru-RU" sz="2800" dirty="0" err="1" smtClean="0">
                <a:solidFill>
                  <a:schemeClr val="tx1"/>
                </a:solidFill>
              </a:rPr>
              <a:t>присъствието</a:t>
            </a:r>
            <a:r>
              <a:rPr lang="ru-RU" sz="2800" dirty="0" smtClean="0">
                <a:solidFill>
                  <a:schemeClr val="tx1"/>
                </a:solidFill>
              </a:rPr>
              <a:t> на </a:t>
            </a:r>
            <a:r>
              <a:rPr lang="ru-RU" sz="2800" dirty="0" err="1" smtClean="0">
                <a:solidFill>
                  <a:schemeClr val="tx1"/>
                </a:solidFill>
              </a:rPr>
              <a:t>пряка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реч</a:t>
            </a:r>
            <a:r>
              <a:rPr lang="ru-RU" sz="2800" dirty="0" smtClean="0">
                <a:solidFill>
                  <a:schemeClr val="tx1"/>
                </a:solidFill>
              </a:rPr>
              <a:t>. </a:t>
            </a:r>
            <a:r>
              <a:rPr lang="ru-RU" sz="2800" dirty="0" err="1" smtClean="0">
                <a:solidFill>
                  <a:schemeClr val="tx1"/>
                </a:solidFill>
              </a:rPr>
              <a:t>Това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още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повече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доближава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възприемателя</a:t>
            </a:r>
            <a:r>
              <a:rPr lang="ru-RU" sz="2800" dirty="0" smtClean="0">
                <a:solidFill>
                  <a:schemeClr val="tx1"/>
                </a:solidFill>
              </a:rPr>
              <a:t> до </a:t>
            </a:r>
            <a:r>
              <a:rPr lang="ru-RU" sz="2800" dirty="0" err="1" smtClean="0">
                <a:solidFill>
                  <a:schemeClr val="tx1"/>
                </a:solidFill>
              </a:rPr>
              <a:t>условната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реалност</a:t>
            </a:r>
            <a:r>
              <a:rPr lang="ru-RU" sz="2800" dirty="0" smtClean="0">
                <a:solidFill>
                  <a:schemeClr val="tx1"/>
                </a:solidFill>
              </a:rPr>
              <a:t> в </a:t>
            </a:r>
            <a:r>
              <a:rPr lang="ru-RU" sz="2800" dirty="0" err="1" smtClean="0">
                <a:solidFill>
                  <a:schemeClr val="tx1"/>
                </a:solidFill>
              </a:rPr>
              <a:t>творбата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endParaRPr lang="bg-BG" sz="28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XpucToBu\Desktop\bistra\977478_295338867267987_597001643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7" y="1935163"/>
            <a:ext cx="3286148" cy="4389437"/>
          </a:xfrm>
          <a:prstGeom prst="rect">
            <a:avLst/>
          </a:prstGeom>
          <a:noFill/>
        </p:spPr>
      </p:pic>
      <p:pic>
        <p:nvPicPr>
          <p:cNvPr id="4099" name="Picture 3" descr="C:\Users\XpucToBu\Desktop\bistra\10253290_470267599772193_156647502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49597">
            <a:off x="4929190" y="2071678"/>
            <a:ext cx="3286130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 lnSpcReduction="10000"/>
          </a:bodyPr>
          <a:lstStyle/>
          <a:p>
            <a:r>
              <a:rPr lang="ru-RU" sz="2800" dirty="0" err="1" smtClean="0"/>
              <a:t>Приказката</a:t>
            </a:r>
            <a:r>
              <a:rPr lang="ru-RU" sz="2800" dirty="0" smtClean="0"/>
              <a:t> е </a:t>
            </a:r>
            <a:r>
              <a:rPr lang="ru-RU" sz="2800" dirty="0" err="1" smtClean="0"/>
              <a:t>особено</a:t>
            </a:r>
            <a:r>
              <a:rPr lang="ru-RU" sz="2800" dirty="0" smtClean="0"/>
              <a:t> ценна и своеобразна </a:t>
            </a:r>
            <a:r>
              <a:rPr lang="ru-RU" sz="2800" dirty="0" err="1" smtClean="0"/>
              <a:t>словесна</a:t>
            </a:r>
            <a:r>
              <a:rPr lang="ru-RU" sz="2800" dirty="0" smtClean="0"/>
              <a:t> </a:t>
            </a:r>
            <a:r>
              <a:rPr lang="ru-RU" sz="2800" dirty="0" err="1" smtClean="0"/>
              <a:t>творба</a:t>
            </a:r>
            <a:r>
              <a:rPr lang="ru-RU" sz="2800" dirty="0" smtClean="0"/>
              <a:t>. </a:t>
            </a:r>
            <a:r>
              <a:rPr lang="ru-RU" sz="2800" dirty="0" err="1" smtClean="0"/>
              <a:t>Нейното</a:t>
            </a:r>
            <a:r>
              <a:rPr lang="ru-RU" sz="2800" dirty="0" smtClean="0"/>
              <a:t> </a:t>
            </a:r>
            <a:r>
              <a:rPr lang="ru-RU" sz="2800" dirty="0" err="1" smtClean="0"/>
              <a:t>въздействие</a:t>
            </a:r>
            <a:r>
              <a:rPr lang="ru-RU" sz="2800" dirty="0" smtClean="0"/>
              <a:t> </a:t>
            </a:r>
            <a:r>
              <a:rPr lang="ru-RU" sz="2800" dirty="0" err="1" smtClean="0"/>
              <a:t>върху</a:t>
            </a:r>
            <a:r>
              <a:rPr lang="ru-RU" sz="2800" dirty="0" smtClean="0"/>
              <a:t> </a:t>
            </a:r>
            <a:r>
              <a:rPr lang="ru-RU" sz="2800" dirty="0" err="1" smtClean="0"/>
              <a:t>детето</a:t>
            </a:r>
            <a:r>
              <a:rPr lang="ru-RU" sz="2800" dirty="0" smtClean="0"/>
              <a:t> е </a:t>
            </a:r>
            <a:r>
              <a:rPr lang="ru-RU" sz="2800" dirty="0" err="1" smtClean="0"/>
              <a:t>безспорно</a:t>
            </a:r>
            <a:r>
              <a:rPr lang="ru-RU" sz="2800" dirty="0" smtClean="0"/>
              <a:t> </a:t>
            </a:r>
            <a:r>
              <a:rPr lang="ru-RU" sz="2800" dirty="0" err="1" smtClean="0"/>
              <a:t>със</a:t>
            </a:r>
            <a:r>
              <a:rPr lang="ru-RU" sz="2800" dirty="0" smtClean="0"/>
              <a:t> </a:t>
            </a:r>
            <a:r>
              <a:rPr lang="ru-RU" sz="2800" dirty="0" err="1" smtClean="0"/>
              <a:t>своите</a:t>
            </a:r>
            <a:r>
              <a:rPr lang="ru-RU" sz="2800" dirty="0" smtClean="0"/>
              <a:t> богати </a:t>
            </a:r>
            <a:r>
              <a:rPr lang="ru-RU" sz="2800" dirty="0" err="1" smtClean="0"/>
              <a:t>възможности</a:t>
            </a:r>
            <a:r>
              <a:rPr lang="ru-RU" sz="2800" dirty="0" smtClean="0"/>
              <a:t> за влияние </a:t>
            </a:r>
            <a:r>
              <a:rPr lang="ru-RU" sz="2800" dirty="0" err="1" smtClean="0"/>
              <a:t>върху</a:t>
            </a:r>
            <a:r>
              <a:rPr lang="ru-RU" sz="2800" dirty="0" smtClean="0"/>
              <a:t> </a:t>
            </a:r>
            <a:r>
              <a:rPr lang="ru-RU" sz="2800" dirty="0" err="1" smtClean="0"/>
              <a:t>интелектуалното</a:t>
            </a:r>
            <a:r>
              <a:rPr lang="ru-RU" sz="2800" dirty="0" smtClean="0"/>
              <a:t> развитие на </a:t>
            </a:r>
            <a:r>
              <a:rPr lang="bg-BG" sz="2800" dirty="0" smtClean="0"/>
              <a:t>детската личност.</a:t>
            </a:r>
          </a:p>
          <a:p>
            <a:pPr>
              <a:buNone/>
            </a:pPr>
            <a:endParaRPr lang="bg-BG" sz="2800" dirty="0" smtClean="0"/>
          </a:p>
          <a:p>
            <a:r>
              <a:rPr lang="ru-RU" sz="2800" dirty="0" err="1" smtClean="0"/>
              <a:t>Със</a:t>
            </a:r>
            <a:r>
              <a:rPr lang="ru-RU" sz="2800" dirty="0" smtClean="0"/>
              <a:t> </a:t>
            </a:r>
            <a:r>
              <a:rPr lang="ru-RU" sz="2800" dirty="0" err="1" smtClean="0"/>
              <a:t>своята</a:t>
            </a:r>
            <a:r>
              <a:rPr lang="ru-RU" sz="2800" dirty="0" smtClean="0"/>
              <a:t> </a:t>
            </a:r>
            <a:r>
              <a:rPr lang="ru-RU" sz="2800" dirty="0" err="1" smtClean="0"/>
              <a:t>емоционалност</a:t>
            </a:r>
            <a:r>
              <a:rPr lang="ru-RU" sz="2800" dirty="0" smtClean="0"/>
              <a:t>, </a:t>
            </a:r>
            <a:r>
              <a:rPr lang="ru-RU" sz="2800" dirty="0" err="1" smtClean="0"/>
              <a:t>приказката</a:t>
            </a:r>
            <a:r>
              <a:rPr lang="ru-RU" sz="2800" dirty="0" smtClean="0"/>
              <a:t> </a:t>
            </a:r>
            <a:r>
              <a:rPr lang="ru-RU" sz="2800" dirty="0" err="1" smtClean="0"/>
              <a:t>силно</a:t>
            </a:r>
            <a:r>
              <a:rPr lang="ru-RU" sz="2800" dirty="0" smtClean="0"/>
              <a:t> </a:t>
            </a:r>
            <a:r>
              <a:rPr lang="ru-RU" sz="2800" dirty="0" err="1" smtClean="0"/>
              <a:t>въздейства</a:t>
            </a:r>
            <a:r>
              <a:rPr lang="ru-RU" sz="2800" dirty="0" smtClean="0"/>
              <a:t> </a:t>
            </a:r>
            <a:r>
              <a:rPr lang="ru-RU" sz="2800" dirty="0" err="1" smtClean="0"/>
              <a:t>върху</a:t>
            </a:r>
            <a:r>
              <a:rPr lang="ru-RU" sz="2800" dirty="0" smtClean="0"/>
              <a:t> </a:t>
            </a:r>
            <a:r>
              <a:rPr lang="ru-RU" sz="2800" dirty="0" err="1" smtClean="0"/>
              <a:t>психиката</a:t>
            </a:r>
            <a:r>
              <a:rPr lang="ru-RU" sz="2800" dirty="0" smtClean="0"/>
              <a:t> на </a:t>
            </a:r>
            <a:r>
              <a:rPr lang="ru-RU" sz="2800" dirty="0" err="1" smtClean="0"/>
              <a:t>детето</a:t>
            </a:r>
            <a:r>
              <a:rPr lang="ru-RU" sz="2800" dirty="0" smtClean="0"/>
              <a:t>.</a:t>
            </a:r>
          </a:p>
          <a:p>
            <a:pPr>
              <a:buNone/>
            </a:pPr>
            <a:endParaRPr lang="ru-RU" sz="2800" dirty="0" smtClean="0"/>
          </a:p>
          <a:p>
            <a:r>
              <a:rPr lang="ru-RU" sz="2800" dirty="0" err="1" smtClean="0"/>
              <a:t>Приказката</a:t>
            </a:r>
            <a:r>
              <a:rPr lang="ru-RU" sz="2800" dirty="0" smtClean="0"/>
              <a:t> е </a:t>
            </a:r>
            <a:r>
              <a:rPr lang="ru-RU" sz="2800" dirty="0" err="1" smtClean="0"/>
              <a:t>носител</a:t>
            </a:r>
            <a:r>
              <a:rPr lang="ru-RU" sz="2800" dirty="0" smtClean="0"/>
              <a:t> на </a:t>
            </a:r>
            <a:r>
              <a:rPr lang="ru-RU" sz="2800" dirty="0" err="1" smtClean="0"/>
              <a:t>духовни</a:t>
            </a:r>
            <a:r>
              <a:rPr lang="ru-RU" sz="2800" dirty="0" smtClean="0"/>
              <a:t> ценности, </a:t>
            </a:r>
            <a:r>
              <a:rPr lang="ru-RU" sz="2800" dirty="0" err="1" smtClean="0"/>
              <a:t>образите</a:t>
            </a:r>
            <a:r>
              <a:rPr lang="ru-RU" sz="2800" dirty="0" smtClean="0"/>
              <a:t> </a:t>
            </a:r>
            <a:r>
              <a:rPr lang="ru-RU" sz="2800" dirty="0" err="1" smtClean="0"/>
              <a:t>са</a:t>
            </a:r>
            <a:r>
              <a:rPr lang="ru-RU" sz="2800" dirty="0" smtClean="0"/>
              <a:t> ярки и </a:t>
            </a:r>
            <a:r>
              <a:rPr lang="ru-RU" sz="2800" dirty="0" err="1" smtClean="0"/>
              <a:t>колоритни</a:t>
            </a:r>
            <a:r>
              <a:rPr lang="ru-RU" sz="2800" dirty="0" smtClean="0"/>
              <a:t> </a:t>
            </a:r>
            <a:r>
              <a:rPr lang="ru-RU" sz="2800" dirty="0" err="1" smtClean="0"/>
              <a:t>и</a:t>
            </a:r>
            <a:r>
              <a:rPr lang="ru-RU" sz="2800" dirty="0" smtClean="0"/>
              <a:t> носят в себе си ясно, точно и </a:t>
            </a:r>
            <a:r>
              <a:rPr lang="ru-RU" sz="2800" dirty="0" err="1" smtClean="0"/>
              <a:t>дозирано</a:t>
            </a:r>
            <a:r>
              <a:rPr lang="ru-RU" sz="2800" dirty="0" smtClean="0"/>
              <a:t> послание.</a:t>
            </a:r>
            <a:br>
              <a:rPr lang="ru-RU" sz="2800" dirty="0" smtClean="0"/>
            </a:b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solidFill>
                  <a:schemeClr val="tx1"/>
                </a:solidFill>
              </a:rPr>
              <a:t>Приказката</a:t>
            </a:r>
            <a:r>
              <a:rPr lang="ru-RU" sz="2800" dirty="0" smtClean="0">
                <a:solidFill>
                  <a:schemeClr val="tx1"/>
                </a:solidFill>
              </a:rPr>
              <a:t> носи в себе си </a:t>
            </a:r>
            <a:r>
              <a:rPr lang="ru-RU" sz="2800" dirty="0" err="1" smtClean="0">
                <a:solidFill>
                  <a:schemeClr val="tx1"/>
                </a:solidFill>
              </a:rPr>
              <a:t>своята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провокативна</a:t>
            </a:r>
            <a:r>
              <a:rPr lang="ru-RU" sz="2800" dirty="0" smtClean="0">
                <a:solidFill>
                  <a:schemeClr val="tx1"/>
                </a:solidFill>
              </a:rPr>
              <a:t> роля </a:t>
            </a:r>
            <a:r>
              <a:rPr lang="ru-RU" sz="2800" dirty="0" err="1" smtClean="0">
                <a:solidFill>
                  <a:schemeClr val="tx1"/>
                </a:solidFill>
              </a:rPr>
              <a:t>към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художествено-образното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мислене</a:t>
            </a:r>
            <a:r>
              <a:rPr lang="ru-RU" sz="2800" dirty="0" smtClean="0">
                <a:solidFill>
                  <a:schemeClr val="tx1"/>
                </a:solidFill>
              </a:rPr>
              <a:t> на </a:t>
            </a:r>
            <a:r>
              <a:rPr lang="ru-RU" sz="2800" dirty="0" err="1" smtClean="0">
                <a:solidFill>
                  <a:schemeClr val="tx1"/>
                </a:solidFill>
              </a:rPr>
              <a:t>детето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endParaRPr lang="bg-BG" sz="28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XpucToBu\Desktop\bistra\977778_295336313934909_615669783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363</TotalTime>
  <Words>455</Words>
  <Application>Microsoft Office PowerPoint</Application>
  <PresentationFormat>Презентация на цял екран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3" baseType="lpstr">
      <vt:lpstr>Поток</vt:lpstr>
      <vt:lpstr>   ПРИКАЗКИТЕ  В ПОМОЩ НА  ДЕЦА СЪС СПЕЦИАЛНИ ОБРАЗОВАТЕЛНИ ПОТРЕБНОСТИ</vt:lpstr>
      <vt:lpstr>Деца аутисти – симптоми и преодоляването им с помощта на приказките за деца. </vt:lpstr>
      <vt:lpstr>Слайд 3</vt:lpstr>
      <vt:lpstr>Синдром на дефицит на вниманието  Трудности да задържи и превключва вниманието си.  Трудности в отсяването на нужната информация   Липса на организация.   Но, ако е налице мотивация за дейност, достатъчно стимулираща за детето , тогава се демонстрират добри възможности за концентрация. </vt:lpstr>
      <vt:lpstr>Слайд 5</vt:lpstr>
      <vt:lpstr>Слайд 6</vt:lpstr>
      <vt:lpstr>Като характерна черта, която приказката носи в себе си е присъствието на пряка реч. Това още повече доближава възприемателя до условната реалност в творбата.</vt:lpstr>
      <vt:lpstr>Слайд 8</vt:lpstr>
      <vt:lpstr>Приказката носи в себе си своята провокативна роля към художествено-образното мислене на детето.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ПРИКАЗКИТЕ  И  ВЛИЯНИЕТО ИМ ВЪРХУ ДЕЦА СЪС СПЕЦИАЛНИ ОБРАЗОВАТЕЛНИ ПОТРЕБНОСТИ</dc:title>
  <dc:creator>XpucToBu</dc:creator>
  <cp:lastModifiedBy>XpucToBu</cp:lastModifiedBy>
  <cp:revision>34</cp:revision>
  <dcterms:created xsi:type="dcterms:W3CDTF">2014-04-27T07:22:40Z</dcterms:created>
  <dcterms:modified xsi:type="dcterms:W3CDTF">2014-04-29T13:49:25Z</dcterms:modified>
</cp:coreProperties>
</file>